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53" r:id="rId2"/>
    <p:sldId id="331" r:id="rId3"/>
    <p:sldId id="332" r:id="rId4"/>
    <p:sldId id="363" r:id="rId5"/>
    <p:sldId id="334" r:id="rId6"/>
    <p:sldId id="347" r:id="rId7"/>
    <p:sldId id="374" r:id="rId8"/>
    <p:sldId id="371" r:id="rId9"/>
    <p:sldId id="370" r:id="rId10"/>
    <p:sldId id="330" r:id="rId11"/>
    <p:sldId id="348" r:id="rId12"/>
    <p:sldId id="357" r:id="rId13"/>
    <p:sldId id="358" r:id="rId14"/>
    <p:sldId id="372" r:id="rId15"/>
    <p:sldId id="349" r:id="rId16"/>
    <p:sldId id="373" r:id="rId17"/>
    <p:sldId id="350" r:id="rId18"/>
    <p:sldId id="369" r:id="rId19"/>
    <p:sldId id="35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right, Sherilyn" initials="WS" lastIdx="1" clrIdx="0">
    <p:extLst>
      <p:ext uri="{19B8F6BF-5375-455C-9EA6-DF929625EA0E}">
        <p15:presenceInfo xmlns:p15="http://schemas.microsoft.com/office/powerpoint/2012/main" userId="S::Sherilyn_wright@IBEW.onmicrosoft.com::d83748b5-0e87-4289-b383-5afb4e7034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33CC"/>
    <a:srgbClr val="FF7C80"/>
    <a:srgbClr val="FF6600"/>
    <a:srgbClr val="1A3260"/>
    <a:srgbClr val="CFDBE6"/>
    <a:srgbClr val="E9E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7" autoAdjust="0"/>
    <p:restoredTop sz="84008" autoAdjust="0"/>
  </p:normalViewPr>
  <p:slideViewPr>
    <p:cSldViewPr snapToGrid="0">
      <p:cViewPr varScale="1">
        <p:scale>
          <a:sx n="56" d="100"/>
          <a:sy n="56" d="100"/>
        </p:scale>
        <p:origin x="3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CA9E-911E-4608-B1FE-4BDE8BFB56E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6328-B9DD-4D2A-B424-8F2C3961B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9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27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90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22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10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4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09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71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5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2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4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32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09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6328-B9DD-4D2A-B424-8F2C3961BC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1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6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1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4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8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8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69E9319-E3E1-4FB7-90CE-67F5B2D42A6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F8A1BA9-E196-4766-8D5C-50BA090EAE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54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gear&#10;&#10;Description automatically generated">
            <a:extLst>
              <a:ext uri="{FF2B5EF4-FFF2-40B4-BE49-F238E27FC236}">
                <a16:creationId xmlns:a16="http://schemas.microsoft.com/office/drawing/2014/main" id="{A2EE14C5-127D-4F73-BC19-8623BF981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56814"/>
            <a:ext cx="10905066" cy="2944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95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6F8B4-CEA3-4F49-BC13-6C71D6AE599F}"/>
              </a:ext>
            </a:extLst>
          </p:cNvPr>
          <p:cNvSpPr/>
          <p:nvPr/>
        </p:nvSpPr>
        <p:spPr>
          <a:xfrm>
            <a:off x="2230636" y="2843954"/>
            <a:ext cx="9102328" cy="300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#2	Education and Training</a:t>
            </a:r>
            <a:endParaRPr lang="en-US" sz="4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4800" b="1" dirty="0"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400" b="1" dirty="0"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800" dirty="0"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Items</a:t>
            </a:r>
          </a:p>
          <a:p>
            <a:pPr marL="457200" lvl="0" indent="-45720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AE3E84-4257-45EF-B3FD-36AD207D7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0" y="1146110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8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6F8B4-CEA3-4F49-BC13-6C71D6AE599F}"/>
              </a:ext>
            </a:extLst>
          </p:cNvPr>
          <p:cNvSpPr/>
          <p:nvPr/>
        </p:nvSpPr>
        <p:spPr>
          <a:xfrm>
            <a:off x="1704073" y="2679389"/>
            <a:ext cx="8060414" cy="366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#3	Building Member Activism </a:t>
            </a:r>
          </a:p>
          <a:p>
            <a:pPr lvl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		and Engagement</a:t>
            </a:r>
            <a:endParaRPr lang="en-US" sz="4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US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/>
            <a:r>
              <a:rPr lang="en-US" sz="5400" b="1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 P</a:t>
            </a:r>
            <a:r>
              <a:rPr lang="en-US" sz="4800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Items</a:t>
            </a:r>
          </a:p>
          <a:p>
            <a:pPr marL="457200" lvl="0" indent="-45720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26B611-5108-4641-BFA0-DD848148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0" y="1112585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15A8E87-95EC-4583-BB60-F759D0D70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1" y="643466"/>
            <a:ext cx="2624663" cy="2624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6B611-5108-4641-BFA0-DD8481486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493" y="1450419"/>
            <a:ext cx="3743538" cy="1010755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9EFFED7D-129F-474C-8EC6-D1D724349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537" y="643466"/>
            <a:ext cx="2152223" cy="2624662"/>
          </a:xfrm>
          <a:prstGeom prst="rect">
            <a:avLst/>
          </a:prstGeom>
        </p:spPr>
      </p:pic>
      <p:pic>
        <p:nvPicPr>
          <p:cNvPr id="1026" name="Picture 2" descr="EWMC">
            <a:extLst>
              <a:ext uri="{FF2B5EF4-FFF2-40B4-BE49-F238E27FC236}">
                <a16:creationId xmlns:a16="http://schemas.microsoft.com/office/drawing/2014/main" id="{BD64757D-7995-4B57-904D-2E41CDE0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519" y="3589863"/>
            <a:ext cx="2818188" cy="26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3CD8BAD-1CB9-42B3-9898-6AA6B309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94" y="3739640"/>
            <a:ext cx="3743538" cy="2344438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3A097789-899C-41A3-88AF-D4B9613AE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50" y="3589863"/>
            <a:ext cx="1718595" cy="2643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4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5AEAAFEC-E5B1-447A-A2C2-C5FFAD43D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6" r="-2" b="1254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5505FC-EE28-49CB-A8D9-45F0EF8D2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443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outdoor, person, grass, ground&#10;&#10;Description automatically generated">
            <a:extLst>
              <a:ext uri="{FF2B5EF4-FFF2-40B4-BE49-F238E27FC236}">
                <a16:creationId xmlns:a16="http://schemas.microsoft.com/office/drawing/2014/main" id="{31315E94-41BE-4042-AE60-70F2547E9B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17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9" name="Picture 18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BCFC0787-CAC5-4AAA-9096-6CDFE64C1A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87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5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6F8B4-CEA3-4F49-BC13-6C71D6AE599F}"/>
              </a:ext>
            </a:extLst>
          </p:cNvPr>
          <p:cNvSpPr/>
          <p:nvPr/>
        </p:nvSpPr>
        <p:spPr>
          <a:xfrm>
            <a:off x="1998920" y="2679389"/>
            <a:ext cx="9579935" cy="412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Women’s: Tania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McNieve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– LU 304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RENEW: Marcus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Lundergreen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– LU 602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Veterans: Vacancy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EWMC: Vacancy</a:t>
            </a:r>
          </a:p>
          <a:p>
            <a:pPr lvl="0"/>
            <a:endParaRPr lang="en-US" sz="1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457200" lvl="0" indent="-45720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26B611-5108-4641-BFA0-DD848148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0" y="1112585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1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6F8B4-CEA3-4F49-BC13-6C71D6AE599F}"/>
              </a:ext>
            </a:extLst>
          </p:cNvPr>
          <p:cNvSpPr/>
          <p:nvPr/>
        </p:nvSpPr>
        <p:spPr>
          <a:xfrm>
            <a:off x="2034305" y="3150454"/>
            <a:ext cx="8531945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#4	Leadership Advancement</a:t>
            </a:r>
            <a:endParaRPr lang="en-US" sz="4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5400" b="1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	P</a:t>
            </a:r>
            <a:r>
              <a:rPr lang="en-US" sz="4800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Items</a:t>
            </a:r>
          </a:p>
          <a:p>
            <a:pPr marL="457200" lvl="0" indent="-45720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CB7CC-033E-4371-B682-A500BCB9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0" y="1226097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61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F4DAE7-F299-49B2-8305-4212D47FD12A}"/>
              </a:ext>
            </a:extLst>
          </p:cNvPr>
          <p:cNvSpPr txBox="1"/>
          <p:nvPr/>
        </p:nvSpPr>
        <p:spPr>
          <a:xfrm>
            <a:off x="341833" y="986271"/>
            <a:ext cx="1133172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/>
              <a:t>Pima County WIB - Youth Council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AZ Department of Juvenile Corrections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Goodwill Industries of Southern AZ, Inc.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AZ Department of Corrections Inmate Program Re-entry Division-Education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Pima County CWD and AZ @ Work, Pima County One-Stop Title 1-B Youth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Office of the Pima County School Superintendent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AZ Department of Economic Security,  Vocational Rehabilitation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Fred G. Acosta Job Corps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Center for the Future of AZ</a:t>
            </a:r>
          </a:p>
        </p:txBody>
      </p:sp>
    </p:spTree>
    <p:extLst>
      <p:ext uri="{BB962C8B-B14F-4D97-AF65-F5344CB8AC3E}">
        <p14:creationId xmlns:p14="http://schemas.microsoft.com/office/powerpoint/2010/main" val="5194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6F8B4-CEA3-4F49-BC13-6C71D6AE599F}"/>
              </a:ext>
            </a:extLst>
          </p:cNvPr>
          <p:cNvSpPr/>
          <p:nvPr/>
        </p:nvSpPr>
        <p:spPr>
          <a:xfrm>
            <a:off x="1941674" y="3150454"/>
            <a:ext cx="9711187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 #5	  Replicating Best Practices</a:t>
            </a:r>
          </a:p>
          <a:p>
            <a:pPr lvl="0"/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5400" b="1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 P</a:t>
            </a:r>
            <a:r>
              <a:rPr lang="en-US" sz="4800" dirty="0">
                <a:solidFill>
                  <a:prstClr val="black"/>
                </a:solidFill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Items</a:t>
            </a:r>
          </a:p>
          <a:p>
            <a:pPr marL="457200" lvl="0" indent="-45720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BAEBE1-9E0F-4B6D-B19B-6EDF62747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0" y="1112583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7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AF95D-8CB2-47CC-A39E-C6D602AB780F}"/>
              </a:ext>
            </a:extLst>
          </p:cNvPr>
          <p:cNvSpPr/>
          <p:nvPr/>
        </p:nvSpPr>
        <p:spPr>
          <a:xfrm>
            <a:off x="1177290" y="1930417"/>
            <a:ext cx="10102693" cy="3835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School Outreach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Pre-apprenticeship Programs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New Member Orientation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Incarcerated and Returning Citizens</a:t>
            </a: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956A3-4312-453D-A023-575B2C86812C}"/>
              </a:ext>
            </a:extLst>
          </p:cNvPr>
          <p:cNvSpPr/>
          <p:nvPr/>
        </p:nvSpPr>
        <p:spPr>
          <a:xfrm>
            <a:off x="811530" y="904270"/>
            <a:ext cx="10468453" cy="7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Replicating Best Practices – Lift Campaign</a:t>
            </a:r>
          </a:p>
        </p:txBody>
      </p:sp>
    </p:spTree>
    <p:extLst>
      <p:ext uri="{BB962C8B-B14F-4D97-AF65-F5344CB8AC3E}">
        <p14:creationId xmlns:p14="http://schemas.microsoft.com/office/powerpoint/2010/main" val="358565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956A3-4312-453D-A023-575B2C86812C}"/>
              </a:ext>
            </a:extLst>
          </p:cNvPr>
          <p:cNvSpPr/>
          <p:nvPr/>
        </p:nvSpPr>
        <p:spPr>
          <a:xfrm>
            <a:off x="2730843" y="2945355"/>
            <a:ext cx="6730314" cy="301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IBEW Strong TODAY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STEPS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7AEAFE-FBE7-49EA-A93C-FFFF4E40E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0" y="1155313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2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5F84B0-5982-4893-A167-13B0F4AE1307}"/>
              </a:ext>
            </a:extLst>
          </p:cNvPr>
          <p:cNvSpPr txBox="1"/>
          <p:nvPr/>
        </p:nvSpPr>
        <p:spPr>
          <a:xfrm>
            <a:off x="4401850" y="702156"/>
            <a:ext cx="7208958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39th IBEW Convention 2016 &gt; Home">
            <a:extLst>
              <a:ext uri="{FF2B5EF4-FFF2-40B4-BE49-F238E27FC236}">
                <a16:creationId xmlns:a16="http://schemas.microsoft.com/office/drawing/2014/main" id="{9742F4F9-A4B7-407D-ADF8-04AE8F34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547" y="2203311"/>
            <a:ext cx="2845090" cy="25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85D4B4-67BF-4035-A6C1-14FEF750205D}"/>
              </a:ext>
            </a:extLst>
          </p:cNvPr>
          <p:cNvSpPr/>
          <p:nvPr/>
        </p:nvSpPr>
        <p:spPr>
          <a:xfrm>
            <a:off x="4401849" y="2180496"/>
            <a:ext cx="7208957" cy="404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marR="0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b="1" dirty="0">
                <a:solidFill>
                  <a:schemeClr val="tx2"/>
                </a:solidFill>
              </a:rPr>
              <a:t>Appoint a standing committee </a:t>
            </a:r>
          </a:p>
          <a:p>
            <a:pPr marL="342900" marR="0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2800" b="1" dirty="0">
              <a:solidFill>
                <a:schemeClr val="tx2"/>
              </a:solidFill>
            </a:endParaRPr>
          </a:p>
          <a:p>
            <a:pPr marL="342900" marR="0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b="1" dirty="0">
                <a:solidFill>
                  <a:schemeClr val="tx2"/>
                </a:solidFill>
              </a:rPr>
              <a:t>Include different backgrounds</a:t>
            </a:r>
          </a:p>
          <a:p>
            <a:pPr marL="342900" marR="0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2800" b="1" dirty="0">
              <a:solidFill>
                <a:schemeClr val="tx2"/>
              </a:solidFill>
            </a:endParaRPr>
          </a:p>
          <a:p>
            <a:pPr marL="342900" marR="0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b="1" dirty="0">
                <a:solidFill>
                  <a:schemeClr val="tx2"/>
                </a:solidFill>
              </a:rPr>
              <a:t>Make recommendations</a:t>
            </a:r>
          </a:p>
          <a:p>
            <a:pPr marL="342900" marR="0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2800" b="1" dirty="0">
              <a:solidFill>
                <a:schemeClr val="tx2"/>
              </a:solidFill>
            </a:endParaRPr>
          </a:p>
          <a:p>
            <a:pPr marL="342900" marR="0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b="1" dirty="0">
                <a:solidFill>
                  <a:schemeClr val="tx2"/>
                </a:solidFill>
              </a:rPr>
              <a:t>Develop a strategic plan </a:t>
            </a:r>
            <a:endParaRPr lang="en-US" sz="28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0742C-C8E2-41C3-8BA5-CE6200E6593B}"/>
              </a:ext>
            </a:extLst>
          </p:cNvPr>
          <p:cNvSpPr txBox="1"/>
          <p:nvPr/>
        </p:nvSpPr>
        <p:spPr>
          <a:xfrm>
            <a:off x="3257550" y="1110742"/>
            <a:ext cx="931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Diversity and Inclusion Resolution</a:t>
            </a:r>
          </a:p>
        </p:txBody>
      </p:sp>
    </p:spTree>
    <p:extLst>
      <p:ext uri="{BB962C8B-B14F-4D97-AF65-F5344CB8AC3E}">
        <p14:creationId xmlns:p14="http://schemas.microsoft.com/office/powerpoint/2010/main" val="227415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34BF44-2A0D-4B61-9B1B-2DE21D327D9B}"/>
              </a:ext>
            </a:extLst>
          </p:cNvPr>
          <p:cNvSpPr/>
          <p:nvPr/>
        </p:nvSpPr>
        <p:spPr>
          <a:xfrm>
            <a:off x="-234778" y="2578932"/>
            <a:ext cx="12426778" cy="4562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 STATEMENT</a:t>
            </a:r>
          </a:p>
          <a:p>
            <a:pPr marR="0"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IBEW will be a union that welcomes, supports and encourages diversity in our membership and leadership. </a:t>
            </a:r>
          </a:p>
          <a:p>
            <a:pPr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work to organize, fully respect and include all workers, regardless of our identity differences, in order to build a strong and indivisible IBEW for our families and our communities.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85606D-89BE-4EA5-8EFD-A7016684A6E3}"/>
              </a:ext>
            </a:extLst>
          </p:cNvPr>
          <p:cNvSpPr/>
          <p:nvPr/>
        </p:nvSpPr>
        <p:spPr>
          <a:xfrm>
            <a:off x="4992329" y="1054882"/>
            <a:ext cx="6710036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Diversity, Equity, and Inclusion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clipart, gear&#10;&#10;Description automatically generated">
            <a:extLst>
              <a:ext uri="{FF2B5EF4-FFF2-40B4-BE49-F238E27FC236}">
                <a16:creationId xmlns:a16="http://schemas.microsoft.com/office/drawing/2014/main" id="{53C03BFA-82FE-42D3-B630-01E285A9E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5" y="926984"/>
            <a:ext cx="4244655" cy="11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1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45D07A0-3250-4D1F-9117-E0571AB3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looking at a whiteboard&#10;&#10;Description automatically generated with low confidence">
            <a:extLst>
              <a:ext uri="{FF2B5EF4-FFF2-40B4-BE49-F238E27FC236}">
                <a16:creationId xmlns:a16="http://schemas.microsoft.com/office/drawing/2014/main" id="{E3EAF3AA-6F06-45C7-87F5-82FA2C49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r="37186" b="-2"/>
          <a:stretch/>
        </p:blipFill>
        <p:spPr>
          <a:xfrm>
            <a:off x="6403334" y="643467"/>
            <a:ext cx="5200309" cy="55710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DFA6C29-F1CC-4E52-9333-E5453ED1C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537156" cy="5897880"/>
          </a:xfrm>
          <a:prstGeom prst="rect">
            <a:avLst/>
          </a:prstGeom>
          <a:noFill/>
          <a:ln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9EF9078-901D-47AE-9A38-59FA3CD41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r="24702" b="-1"/>
          <a:stretch/>
        </p:blipFill>
        <p:spPr>
          <a:xfrm>
            <a:off x="588357" y="643467"/>
            <a:ext cx="5201708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B219EE3-E1F6-411D-B1DB-E18A3BCEE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5035" y="480060"/>
            <a:ext cx="5531569" cy="5897880"/>
          </a:xfrm>
          <a:prstGeom prst="rect">
            <a:avLst/>
          </a:prstGeom>
          <a:noFill/>
          <a:ln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91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AF95D-8CB2-47CC-A39E-C6D602AB780F}"/>
              </a:ext>
            </a:extLst>
          </p:cNvPr>
          <p:cNvSpPr/>
          <p:nvPr/>
        </p:nvSpPr>
        <p:spPr>
          <a:xfrm>
            <a:off x="2130353" y="2570497"/>
            <a:ext cx="9149630" cy="3993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#1   Organizing/Expanding Membership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#2   Education and Training</a:t>
            </a:r>
          </a:p>
          <a:p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#3   Building Membership Activism/Engagement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#4   Leadership Advancement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#5   Replicating Best Practices – LIFT Campaign</a:t>
            </a: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956A3-4312-453D-A023-575B2C86812C}"/>
              </a:ext>
            </a:extLst>
          </p:cNvPr>
          <p:cNvSpPr/>
          <p:nvPr/>
        </p:nvSpPr>
        <p:spPr>
          <a:xfrm>
            <a:off x="6286501" y="1075720"/>
            <a:ext cx="4993482" cy="7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Guiding Principles</a:t>
            </a:r>
            <a:endParaRPr lang="en-US" sz="4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47E3CB-05DC-4798-9B63-047285EDE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1" y="958760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0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C65990-4AEA-450C-9579-365453D28B54}"/>
              </a:ext>
            </a:extLst>
          </p:cNvPr>
          <p:cNvSpPr txBox="1"/>
          <p:nvPr/>
        </p:nvSpPr>
        <p:spPr>
          <a:xfrm>
            <a:off x="8998003" y="3150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6F8B4-CEA3-4F49-BC13-6C71D6AE599F}"/>
              </a:ext>
            </a:extLst>
          </p:cNvPr>
          <p:cNvSpPr/>
          <p:nvPr/>
        </p:nvSpPr>
        <p:spPr>
          <a:xfrm>
            <a:off x="1572899" y="2778640"/>
            <a:ext cx="10647164" cy="2450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#1   Organizing/Expanding Membership</a:t>
            </a:r>
          </a:p>
          <a:p>
            <a:pPr lvl="0"/>
            <a:r>
              <a:rPr lang="en-US" sz="4000" dirty="0"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lvl="0"/>
            <a:r>
              <a:rPr lang="en-US" sz="4000" dirty="0"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5400" b="1" dirty="0"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800" dirty="0">
                <a:latin typeface="Wingdings 2" panose="050201020105070707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Items</a:t>
            </a:r>
          </a:p>
          <a:p>
            <a:pPr algn="ctr">
              <a:lnSpc>
                <a:spcPct val="107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15FD33-C1C9-48D8-AE01-26757417B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0" y="1055615"/>
            <a:ext cx="424928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3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klahoma Department of Commerce">
            <a:extLst>
              <a:ext uri="{FF2B5EF4-FFF2-40B4-BE49-F238E27FC236}">
                <a16:creationId xmlns:a16="http://schemas.microsoft.com/office/drawing/2014/main" id="{0D770F07-1257-4B4D-B9BE-1E06D9FA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3" y="2712234"/>
            <a:ext cx="5046847" cy="177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F47B4-110B-40DC-976C-155223953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486" y="2079897"/>
            <a:ext cx="4354730" cy="24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71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BB1ED7EF-1E85-4EF8-8CC7-EAC867365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r="-1" b="5041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group of people on ladders&#10;&#10;Description automatically generated with low confidence">
            <a:extLst>
              <a:ext uri="{FF2B5EF4-FFF2-40B4-BE49-F238E27FC236}">
                <a16:creationId xmlns:a16="http://schemas.microsoft.com/office/drawing/2014/main" id="{BA79FD07-7C1D-4DB4-9625-DAF69CB96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0" r="1" b="614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Picture 6" descr="A picture containing person, outdoor, person, red&#10;&#10;Description automatically generated">
            <a:extLst>
              <a:ext uri="{FF2B5EF4-FFF2-40B4-BE49-F238E27FC236}">
                <a16:creationId xmlns:a16="http://schemas.microsoft.com/office/drawing/2014/main" id="{BE0E7067-6762-4C13-A9BF-1CE48E1EE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7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Picture 4" descr="A group of men wearing green helmets&#10;&#10;Description automatically generated with low confidence">
            <a:extLst>
              <a:ext uri="{FF2B5EF4-FFF2-40B4-BE49-F238E27FC236}">
                <a16:creationId xmlns:a16="http://schemas.microsoft.com/office/drawing/2014/main" id="{EBACC802-4FDE-4014-A5A5-796798EC46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b="15690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1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2028774-6E39-4E47-AD6E-894B210DB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5168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8902</TotalTime>
  <Words>311</Words>
  <Application>Microsoft Office PowerPoint</Application>
  <PresentationFormat>Widescreen</PresentationFormat>
  <Paragraphs>87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Gill Sans MT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Wright, Sherilyn</dc:creator>
  <cp:lastModifiedBy>Wright, Sherilyn</cp:lastModifiedBy>
  <cp:revision>100</cp:revision>
  <dcterms:created xsi:type="dcterms:W3CDTF">2020-08-27T00:11:06Z</dcterms:created>
  <dcterms:modified xsi:type="dcterms:W3CDTF">2021-10-06T13:50:29Z</dcterms:modified>
</cp:coreProperties>
</file>